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57" r:id="rId3"/>
    <p:sldId id="266" r:id="rId4"/>
    <p:sldId id="260" r:id="rId5"/>
    <p:sldId id="258" r:id="rId6"/>
    <p:sldId id="264" r:id="rId7"/>
    <p:sldId id="259" r:id="rId8"/>
    <p:sldId id="261" r:id="rId9"/>
    <p:sldId id="262" r:id="rId10"/>
    <p:sldId id="263" r:id="rId11"/>
    <p:sldId id="265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1694" autoAdjust="0"/>
  </p:normalViewPr>
  <p:slideViewPr>
    <p:cSldViewPr snapToGrid="0">
      <p:cViewPr varScale="1">
        <p:scale>
          <a:sx n="83" d="100"/>
          <a:sy n="83" d="100"/>
        </p:scale>
        <p:origin x="16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940F7D-E068-41C8-9724-EC668BAAB7AE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36196-A2B6-4306-90F3-7D510284F9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608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Возникновение понятия «Культура безопасности» относится ко времени возникновения Чернобыльских событий в 1986 году и начало применяться в различных индустриальных направлениях  (Нефтегазовая промышленность, Химическая промышленность, Железнодорожный транспорт, Медицина, Авиация), включая Обслуживание воздушного движения (АТМ).  19 приложение ИКАО говорит о необходимости  поддержки позитивной Культуры безопасности, как со стороны государства, так и стороны провайдеров.  Данной презентацией мы постараемся довести информацию, касающуюся Культуры безопасности, чтобы Вы могли получить общее представление, что такое Культура безопасности и её значение. 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936196-A2B6-4306-90F3-7D510284F96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0556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Для того, чтобы понять на каком уровне Культура безопасности существует в Предприятии необходимо провести её оценку. Процесс оценки Культуры безопасности влечет за собой использование как качественных, так и количественных методов.  Необходимая  информация для  оценки Культуры безопасности может быть получена при проведении аудитов, интервью, семинарах и проведении опроса. Для проведения оценки департаментом был разработан опросник, ориентированный на работников всех уровней Предприятия, чья деятельность и ответственность связана с безопасностью полётов при предоставлении аэронавигационного обслуживания, для получения, по возможности, объективной картины состояния  Культуры безопасности в Предприятии и определения направлений её дальнейшего развития. </a:t>
            </a:r>
          </a:p>
          <a:p>
            <a:r>
              <a:rPr lang="ru-RU" baseline="0" dirty="0" smtClean="0"/>
              <a:t>(далее переходим к опроснику, даем пояснения).    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936196-A2B6-4306-90F3-7D510284F96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718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ru-RU" sz="1200" dirty="0" smtClean="0"/>
          </a:p>
          <a:p>
            <a:pPr marL="0" indent="0" algn="just">
              <a:buNone/>
            </a:pPr>
            <a:r>
              <a:rPr lang="ru-RU" sz="1200" dirty="0" smtClean="0"/>
              <a:t>Культура безопасности - это не то, что вы получаете или покупаете, она развивается со временем и </a:t>
            </a:r>
            <a:r>
              <a:rPr lang="ru-RU" sz="1200" dirty="0" smtClean="0"/>
              <a:t>должна поддерживаться, как </a:t>
            </a:r>
            <a:r>
              <a:rPr lang="ru-RU" sz="1200" dirty="0" smtClean="0"/>
              <a:t>и  профессиональный уровень любого специалиста. </a:t>
            </a:r>
          </a:p>
          <a:p>
            <a:pPr marL="0" indent="0" algn="just">
              <a:buNone/>
            </a:pPr>
            <a:endParaRPr lang="ru-RU" sz="1200" dirty="0" smtClean="0"/>
          </a:p>
          <a:p>
            <a:pPr marL="0" indent="0" algn="just">
              <a:buNone/>
            </a:pPr>
            <a:r>
              <a:rPr lang="ru-RU" sz="1200" dirty="0" smtClean="0"/>
              <a:t>Позитивная культура безопасности основана на высокой степени доверия и уважения между персоналом и руководством и поэтому должна создаваться и поддерживаться на уровне высшего руководства. Как и в случае с доверием, положительная культура безопасности требует времени и усилий для установления и может быть легко потеряна.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936196-A2B6-4306-90F3-7D510284F96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479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«Культура безопасности» сфокусирована на взаимоотношениях между Предприятием и персоналом и рассматривается в рамках:</a:t>
            </a:r>
            <a:endParaRPr lang="ru-RU" sz="105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05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психологических аспектов (восприятие персоналом «климата безопасности» на Предприятии, индивидуальные и групповые ценности, отношения и представления о безопасности);</a:t>
            </a:r>
            <a:endParaRPr lang="ru-RU" sz="105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аспектов поведения (непосредственные действия и поведение, связанные с безопасностью, а также приверженность руководства Предприятия к вопросам безопасности);</a:t>
            </a:r>
            <a:endParaRPr lang="ru-RU" sz="105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ea typeface="Calibri" panose="020F0502020204030204" pitchFamily="34" charset="0"/>
              </a:rPr>
              <a:t>ситуационных аспектов (наличие на Предприятии политик, процедур, организационной структуры, систем управления).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936196-A2B6-4306-90F3-7D510284F96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076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 </a:t>
            </a:r>
            <a:r>
              <a:rPr lang="ru-RU" dirty="0" smtClean="0">
                <a:cs typeface="Times New Roman" panose="02020603050405020304" pitchFamily="18" charset="0"/>
              </a:rPr>
              <a:t>Позитивная и </a:t>
            </a:r>
            <a:r>
              <a:rPr lang="ru-RU" dirty="0" err="1" smtClean="0">
                <a:cs typeface="Times New Roman" panose="02020603050405020304" pitchFamily="18" charset="0"/>
              </a:rPr>
              <a:t>проактивная</a:t>
            </a:r>
            <a:r>
              <a:rPr lang="ru-RU" dirty="0" smtClean="0">
                <a:cs typeface="Times New Roman" panose="02020603050405020304" pitchFamily="18" charset="0"/>
              </a:rPr>
              <a:t> «Культура безопасности» не является элементом системы управления безопасностью полётов, но учитывается в вопросах реализации и совершенствования процесса управления безопасностью полётов с целью предотвращения инцидентов.</a:t>
            </a:r>
          </a:p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cs typeface="Times New Roman" panose="02020603050405020304" pitchFamily="18" charset="0"/>
              </a:rPr>
              <a:t>        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Существует несколько моделей «Культуры безопасности», но в документе ИКАО 9859, а также международной организацией провайдеров аэронавигационных услуг КАНСО рассматривается модель, предложенная Джеймсом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Ризоном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которая и была взята за основу нашим Предприятием. </a:t>
            </a:r>
            <a:r>
              <a:rPr lang="ru-RU" dirty="0" smtClean="0">
                <a:cs typeface="Times New Roman" panose="02020603050405020304" pitchFamily="18" charset="0"/>
              </a:rPr>
              <a:t> </a:t>
            </a:r>
            <a:r>
              <a:rPr lang="ru-RU" dirty="0" smtClean="0">
                <a:cs typeface="Times New Roman" panose="02020603050405020304" pitchFamily="18" charset="0"/>
              </a:rPr>
              <a:t>Используемая модель «Культуры безопасности» Джеймса </a:t>
            </a:r>
            <a:r>
              <a:rPr lang="ru-RU" dirty="0" err="1" smtClean="0">
                <a:cs typeface="Times New Roman" panose="02020603050405020304" pitchFamily="18" charset="0"/>
              </a:rPr>
              <a:t>Ризона</a:t>
            </a:r>
            <a:r>
              <a:rPr lang="ru-RU" dirty="0" smtClean="0">
                <a:cs typeface="Times New Roman" panose="02020603050405020304" pitchFamily="18" charset="0"/>
              </a:rPr>
              <a:t> представляет собой </a:t>
            </a:r>
            <a:r>
              <a:rPr lang="ru-RU" dirty="0" smtClean="0">
                <a:cs typeface="Times New Roman" panose="02020603050405020304" pitchFamily="18" charset="0"/>
              </a:rPr>
              <a:t> « Информационную культуру» (</a:t>
            </a:r>
            <a:r>
              <a:rPr lang="en-US" dirty="0" smtClean="0">
                <a:cs typeface="Times New Roman" panose="02020603050405020304" pitchFamily="18" charset="0"/>
              </a:rPr>
              <a:t>Informed Culture)</a:t>
            </a:r>
            <a:r>
              <a:rPr lang="ru-RU" dirty="0" smtClean="0">
                <a:cs typeface="Times New Roman" panose="02020603050405020304" pitchFamily="18" charset="0"/>
              </a:rPr>
              <a:t>, состоящую из следующих </a:t>
            </a:r>
            <a:r>
              <a:rPr lang="ru-RU" dirty="0" err="1" smtClean="0">
                <a:cs typeface="Times New Roman" panose="02020603050405020304" pitchFamily="18" charset="0"/>
              </a:rPr>
              <a:t>суб</a:t>
            </a:r>
            <a:r>
              <a:rPr lang="ru-RU" dirty="0" smtClean="0">
                <a:cs typeface="Times New Roman" panose="02020603050405020304" pitchFamily="18" charset="0"/>
              </a:rPr>
              <a:t>-компонентов:</a:t>
            </a:r>
          </a:p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800" dirty="0" smtClean="0"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cs typeface="Times New Roman" panose="02020603050405020304" pitchFamily="18" charset="0"/>
              </a:rPr>
              <a:t>«Культура предоставления информации» (</a:t>
            </a:r>
            <a:r>
              <a:rPr lang="en-US" dirty="0" smtClean="0">
                <a:cs typeface="Times New Roman" panose="02020603050405020304" pitchFamily="18" charset="0"/>
              </a:rPr>
              <a:t>reporting culture)</a:t>
            </a:r>
            <a:r>
              <a:rPr lang="ru-RU" dirty="0" smtClean="0">
                <a:cs typeface="Times New Roman" panose="02020603050405020304" pitchFamily="18" charset="0"/>
              </a:rPr>
              <a:t>;</a:t>
            </a:r>
          </a:p>
          <a:p>
            <a:pPr lvl="0" algn="just"/>
            <a:endParaRPr lang="ru-RU" sz="500" dirty="0" smtClean="0"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cs typeface="Times New Roman" panose="02020603050405020304" pitchFamily="18" charset="0"/>
              </a:rPr>
              <a:t>«Справедливая культура» (</a:t>
            </a:r>
            <a:r>
              <a:rPr lang="en-US" dirty="0" smtClean="0">
                <a:cs typeface="Times New Roman" panose="02020603050405020304" pitchFamily="18" charset="0"/>
              </a:rPr>
              <a:t>Just Culture)</a:t>
            </a:r>
            <a:r>
              <a:rPr lang="ru-RU" dirty="0" smtClean="0">
                <a:cs typeface="Times New Roman" panose="02020603050405020304" pitchFamily="18" charset="0"/>
              </a:rPr>
              <a:t>;</a:t>
            </a:r>
          </a:p>
          <a:p>
            <a:pPr lvl="0" algn="just"/>
            <a:endParaRPr lang="ru-RU" sz="500" dirty="0" smtClean="0"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cs typeface="Times New Roman" panose="02020603050405020304" pitchFamily="18" charset="0"/>
              </a:rPr>
              <a:t>«Гибкая культура» (</a:t>
            </a:r>
            <a:r>
              <a:rPr lang="en-US" dirty="0" smtClean="0">
                <a:cs typeface="Times New Roman" panose="02020603050405020304" pitchFamily="18" charset="0"/>
              </a:rPr>
              <a:t>Flexible Culture)</a:t>
            </a:r>
            <a:r>
              <a:rPr lang="ru-RU" dirty="0" smtClean="0">
                <a:cs typeface="Times New Roman" panose="02020603050405020304" pitchFamily="18" charset="0"/>
              </a:rPr>
              <a:t>;</a:t>
            </a:r>
          </a:p>
          <a:p>
            <a:pPr lvl="0" algn="just"/>
            <a:endParaRPr lang="ru-RU" sz="500" dirty="0" smtClean="0"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cs typeface="Times New Roman" panose="02020603050405020304" pitchFamily="18" charset="0"/>
              </a:rPr>
              <a:t>«Культура обучения» (</a:t>
            </a:r>
            <a:r>
              <a:rPr lang="en-US" dirty="0" smtClean="0">
                <a:cs typeface="Times New Roman" panose="02020603050405020304" pitchFamily="18" charset="0"/>
              </a:rPr>
              <a:t>Learning Culture).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936196-A2B6-4306-90F3-7D510284F96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650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200" dirty="0" smtClean="0"/>
              <a:t>Культура предоставления информации, Справедливая культура, Гибкая культура, Культура обучения  являются взаимозависимыми и образуют Информационную культуру, которая отражает в себе: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200" dirty="0" smtClean="0"/>
              <a:t>  Осознание безопасности;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200" dirty="0" smtClean="0"/>
              <a:t> Обязательства руководства;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200" dirty="0" smtClean="0"/>
              <a:t> Открытое общение;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200" dirty="0" smtClean="0"/>
              <a:t> Доверительная среда;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200" dirty="0" smtClean="0"/>
              <a:t> Вовлечение персонала всех уровней организации;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200" dirty="0" smtClean="0"/>
              <a:t> Обучение в организации;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200" dirty="0" smtClean="0"/>
              <a:t> Эффективные процессы принятия решений;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200" dirty="0" smtClean="0"/>
              <a:t> Отчетность, последующая деятельность, обратная связь и постоянное совершенствование.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936196-A2B6-4306-90F3-7D510284F96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64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/>
              <a:t>	Культура предоставления информации представляет собой культуру,</a:t>
            </a:r>
            <a:r>
              <a:rPr lang="ru-RU" b="1" baseline="0" dirty="0" smtClean="0"/>
              <a:t> когда р</a:t>
            </a:r>
            <a:r>
              <a:rPr lang="ru-RU" b="1" dirty="0" smtClean="0"/>
              <a:t>уководители и операционный персонал свободно делятся важной (критической) информацией, касающейся безопасности выполнения полётов при предоставлении аэронавигационного обслуживания   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Культура предоставления информации включает в себя 5 факторов, оказывающих воздействие на предоставление информации: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защита от дисциплинарного воздействия;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обеспечении конфиденциальности и обезличивание источников информации;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проведении анализа/расследования в отношении поступившей информации независимым структурным подразделением для обеспечения беспристрастности и непредвзятости;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обеспечение обратной связи с источником информации;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обеспечение простого механизма предоставления информации.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936196-A2B6-4306-90F3-7D510284F96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356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smtClean="0"/>
              <a:t>	Справедливая культура - это</a:t>
            </a:r>
            <a:r>
              <a:rPr lang="en-US" b="1" dirty="0" smtClean="0"/>
              <a:t> </a:t>
            </a:r>
            <a:r>
              <a:rPr lang="ru-RU" b="1" dirty="0" smtClean="0"/>
              <a:t>атмосфера </a:t>
            </a:r>
            <a:r>
              <a:rPr lang="ru-RU" b="1" dirty="0" smtClean="0"/>
              <a:t>доверия в которой персонал поддерживается в предоставлении важной, с их точки зрения, информации, касающейся безопасности полётов, но в которой они также четко понимают, где проходит линия (условная граница) между приемлемым и неприемлемым поведением.   </a:t>
            </a:r>
          </a:p>
          <a:p>
            <a:pPr marL="0" indent="0">
              <a:buNone/>
            </a:pPr>
            <a:r>
              <a:rPr lang="en-US" dirty="0" smtClean="0"/>
              <a:t>                         </a:t>
            </a:r>
            <a:r>
              <a:rPr lang="ru-RU" dirty="0" smtClean="0"/>
              <a:t>Построение справедливой культуры Предприятия направлено на: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smtClean="0"/>
              <a:t>укрепление доверия между руководством и персоналом Предприятия;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smtClean="0"/>
              <a:t>создание условий по предоставлению информации (сообщений) по безопасности полётов;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smtClean="0"/>
              <a:t>увеличение количества предоставляемой информации по безопасности полётов, обработка и отслеживание информации о «тенденциях», которые не всегда могут быть замечены операционным персоналом, для принятия своевременных корректирующих мер;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smtClean="0"/>
              <a:t>определение области для устранения системных ошибок;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создание справедливых условий по определению приемлемости/неприемлемости поведения для каждого отдельного случая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936196-A2B6-4306-90F3-7D510284F96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915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936196-A2B6-4306-90F3-7D510284F96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856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1200" dirty="0" smtClean="0"/>
              <a:t>Организация должна обладать готовностью и компетентностью делать правильные выводы из получаемой информации, касающейся безопасности полётов при предоставлении аэронавигационного обслуживания, и желание к проведению крупных изменений (реформ)</a:t>
            </a:r>
          </a:p>
          <a:p>
            <a:pPr marL="0" indent="0" algn="just">
              <a:buNone/>
            </a:pPr>
            <a:r>
              <a:rPr lang="ru-RU" sz="1200" dirty="0" smtClean="0"/>
              <a:t>     Организация, которая демонстрирует сильную культуру обучения, готова проводить реформы на основании полученной информации по безопасности (индикаторов безопасности, оценок безопасности при изменениях в системе ОрВД, анализов инцидентов, результатов аудитов). </a:t>
            </a:r>
          </a:p>
          <a:p>
            <a:pPr marL="0" indent="0" algn="just">
              <a:buNone/>
            </a:pPr>
            <a:r>
              <a:rPr lang="ru-RU" sz="1200" dirty="0" smtClean="0"/>
              <a:t>    Своевременное (</a:t>
            </a:r>
            <a:r>
              <a:rPr lang="ru-RU" sz="1200" dirty="0" err="1" smtClean="0"/>
              <a:t>проактивное</a:t>
            </a:r>
            <a:r>
              <a:rPr lang="ru-RU" sz="1200" dirty="0" smtClean="0"/>
              <a:t>) извлечение уроков помогает выявлению уязвимых и слабых мест Предприятия в вопросах безопасности полётов, обеспечить непрерывность обучения  и повышение уровня безопасности.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936196-A2B6-4306-90F3-7D510284F96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566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997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95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74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030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524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377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936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692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220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673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047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5240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07993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345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786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5186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3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6368E3B-FF67-48A2-BB67-454B152D8AF3}" type="datetimeFigureOut">
              <a:rPr lang="ru-RU" smtClean="0"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CCB21B3-8E31-442A-82BE-508D97E345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35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365"/>
          <a:stretch/>
        </p:blipFill>
        <p:spPr>
          <a:xfrm>
            <a:off x="0" y="0"/>
            <a:ext cx="12211666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6666" y="2816592"/>
            <a:ext cx="3034742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 more about</a:t>
            </a:r>
          </a:p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AVIATION</a:t>
            </a:r>
            <a:endParaRPr lang="en-US" sz="2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 CULTURE</a:t>
            </a:r>
          </a:p>
        </p:txBody>
      </p:sp>
      <p:grpSp>
        <p:nvGrpSpPr>
          <p:cNvPr id="13" name="Группа 12"/>
          <p:cNvGrpSpPr/>
          <p:nvPr/>
        </p:nvGrpSpPr>
        <p:grpSpPr>
          <a:xfrm>
            <a:off x="7548295" y="1240230"/>
            <a:ext cx="3967353" cy="984885"/>
            <a:chOff x="6387152" y="777924"/>
            <a:chExt cx="3967353" cy="984885"/>
          </a:xfrm>
        </p:grpSpPr>
        <p:sp>
          <p:nvSpPr>
            <p:cNvPr id="5" name="TextBox 4"/>
            <p:cNvSpPr txBox="1"/>
            <p:nvPr/>
          </p:nvSpPr>
          <p:spPr>
            <a:xfrm>
              <a:off x="6387152" y="777924"/>
              <a:ext cx="2110193" cy="9848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600" dirty="0" smtClean="0">
                  <a:solidFill>
                    <a:schemeClr val="bg1"/>
                  </a:solidFill>
                </a:rPr>
                <a:t>КУЛЬТУРА</a:t>
              </a:r>
              <a:endParaRPr lang="ru-RU" dirty="0" smtClean="0">
                <a:solidFill>
                  <a:schemeClr val="bg1"/>
                </a:solidFill>
              </a:endParaRPr>
            </a:p>
            <a:p>
              <a:r>
                <a:rPr lang="ru-RU" sz="2200" dirty="0" smtClean="0">
                  <a:solidFill>
                    <a:schemeClr val="bg1"/>
                  </a:solidFill>
                </a:rPr>
                <a:t>БЕЗОПАСНОСТИ</a:t>
              </a:r>
              <a:endParaRPr lang="ru-RU" sz="2200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956173" y="808702"/>
              <a:ext cx="1398332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chemeClr val="bg1"/>
                  </a:solidFill>
                </a:rPr>
                <a:t>SAFETY</a:t>
              </a:r>
              <a:endParaRPr lang="ru-RU" sz="2000" dirty="0" smtClean="0">
                <a:solidFill>
                  <a:schemeClr val="bg1"/>
                </a:solidFill>
              </a:endParaRPr>
            </a:p>
            <a:p>
              <a:r>
                <a:rPr lang="en-US" sz="2400" dirty="0" smtClean="0">
                  <a:solidFill>
                    <a:schemeClr val="bg1"/>
                  </a:solidFill>
                </a:rPr>
                <a:t>CULTURE</a:t>
              </a:r>
              <a:endParaRPr lang="ru-RU" sz="2400" dirty="0">
                <a:solidFill>
                  <a:schemeClr val="bg1"/>
                </a:solidFill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8715375" y="973811"/>
              <a:ext cx="0" cy="66925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Прямоугольник 13"/>
          <p:cNvSpPr/>
          <p:nvPr/>
        </p:nvSpPr>
        <p:spPr>
          <a:xfrm>
            <a:off x="464457" y="5869563"/>
            <a:ext cx="7848649" cy="646369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Департамент по управлению безопасностью полетов и качеством</a:t>
            </a:r>
            <a:endParaRPr lang="ru-RU" sz="2000" dirty="0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106" y="5869563"/>
            <a:ext cx="3356952" cy="64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81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253" y="569763"/>
            <a:ext cx="10018713" cy="715028"/>
          </a:xfrm>
        </p:spPr>
        <p:txBody>
          <a:bodyPr>
            <a:noAutofit/>
          </a:bodyPr>
          <a:lstStyle/>
          <a:p>
            <a:pPr algn="l"/>
            <a:r>
              <a:rPr lang="ru-RU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«Культура обучения» (Learning Culture</a:t>
            </a:r>
            <a:r>
              <a:rPr lang="ru-RU" sz="4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)</a:t>
            </a:r>
            <a:endParaRPr lang="ru-RU" sz="4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777" y="3429555"/>
            <a:ext cx="5281591" cy="28256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692655" y="2001757"/>
            <a:ext cx="616354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Организация должна обладать готовностью </a:t>
            </a:r>
            <a:endParaRPr lang="en-US" sz="2400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 smtClean="0"/>
              <a:t>делать </a:t>
            </a:r>
            <a:r>
              <a:rPr lang="ru-RU" sz="2400" dirty="0"/>
              <a:t>правильные </a:t>
            </a:r>
            <a:r>
              <a:rPr lang="ru-RU" sz="2400" dirty="0" smtClean="0"/>
              <a:t>выводы</a:t>
            </a:r>
            <a:endParaRPr lang="ru-RU" sz="2400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 smtClean="0"/>
              <a:t>проводить реформы</a:t>
            </a:r>
            <a:endParaRPr lang="ru-RU" sz="2400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 smtClean="0"/>
              <a:t>выявлять уязвимые </a:t>
            </a:r>
            <a:r>
              <a:rPr lang="ru-RU" sz="2400" dirty="0"/>
              <a:t>и </a:t>
            </a:r>
            <a:r>
              <a:rPr lang="ru-RU" sz="2400" dirty="0" smtClean="0"/>
              <a:t>слабые места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8031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253" y="546905"/>
            <a:ext cx="10018713" cy="737886"/>
          </a:xfrm>
        </p:spPr>
        <p:txBody>
          <a:bodyPr>
            <a:noAutofit/>
          </a:bodyPr>
          <a:lstStyle/>
          <a:p>
            <a:pPr algn="l"/>
            <a:r>
              <a:rPr lang="ru-RU" sz="4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Оценка Культуры безопасности</a:t>
            </a:r>
            <a:endParaRPr lang="ru-RU" sz="4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5253" y="1914644"/>
            <a:ext cx="10018713" cy="31242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Оценка «Культуры безопасности» </a:t>
            </a:r>
            <a:r>
              <a:rPr lang="ru-RU" dirty="0" smtClean="0"/>
              <a:t>направлена </a:t>
            </a:r>
            <a:r>
              <a:rPr lang="ru-RU" dirty="0"/>
              <a:t>на определение сильных и слабых сторон </a:t>
            </a:r>
            <a:r>
              <a:rPr lang="ru-RU" dirty="0" smtClean="0"/>
              <a:t>Предприятия, областей потенциальной уязвимости  и использование полученной информации </a:t>
            </a:r>
            <a:r>
              <a:rPr lang="ru-RU" dirty="0"/>
              <a:t>для построения позитивной «Культуры </a:t>
            </a:r>
            <a:r>
              <a:rPr lang="ru-RU" dirty="0" smtClean="0"/>
              <a:t>безопасности», направленной </a:t>
            </a:r>
            <a:r>
              <a:rPr lang="ru-RU" dirty="0"/>
              <a:t>на достижение общих целей по повышению уровня безопасности.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715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1462"/>
            <a:ext cx="10515600" cy="3652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/>
              <a:t>Вопросы???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98554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5553" y="1596359"/>
            <a:ext cx="1057598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	</a:t>
            </a:r>
            <a:r>
              <a:rPr lang="ru-RU" sz="2400" dirty="0" smtClean="0"/>
              <a:t>Культура </a:t>
            </a:r>
            <a:r>
              <a:rPr lang="ru-RU" sz="2400" dirty="0"/>
              <a:t>безопасности - это то, как безопасность воспринимается, оценивается и является приоритетом в организации. Она отражает реальное стремление к обеспечению безопасности на всех уровнях организации в результате совокупного </a:t>
            </a:r>
            <a:r>
              <a:rPr lang="ru-RU" sz="2400" dirty="0" smtClean="0"/>
              <a:t>взаимодействия организационной  </a:t>
            </a:r>
            <a:r>
              <a:rPr lang="ru-RU" sz="2400" dirty="0"/>
              <a:t>профессиональной </a:t>
            </a:r>
            <a:r>
              <a:rPr lang="ru-RU" sz="2400" dirty="0" smtClean="0"/>
              <a:t>и</a:t>
            </a:r>
            <a:r>
              <a:rPr lang="ru-RU" sz="2400" dirty="0"/>
              <a:t>, зачастую, национальной культуры. </a:t>
            </a:r>
            <a:endParaRPr lang="ru-RU" sz="2400" dirty="0" smtClean="0"/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	</a:t>
            </a:r>
            <a:r>
              <a:rPr lang="ru-RU" sz="2400" dirty="0" smtClean="0"/>
              <a:t>Суть </a:t>
            </a:r>
            <a:r>
              <a:rPr lang="ru-RU" sz="2400" dirty="0"/>
              <a:t>данной культуры заключается не только в том, что персонал осознает важность вопросов безопасности, а также в понимании того, что для их коллег, начальников и руководителей безопасность также является приоритетом.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76606" y="549361"/>
            <a:ext cx="85974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Segoe UI Light" panose="020B0502040204020203" pitchFamily="34" charset="0"/>
              </a:rPr>
              <a:t>Что такое Культура безопасности</a:t>
            </a:r>
            <a:endParaRPr lang="ru-RU" sz="44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24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4146" y="532435"/>
            <a:ext cx="10089922" cy="740780"/>
          </a:xfrm>
        </p:spPr>
        <p:txBody>
          <a:bodyPr>
            <a:noAutofit/>
          </a:bodyPr>
          <a:lstStyle/>
          <a:p>
            <a:pPr algn="l"/>
            <a:r>
              <a:rPr lang="ru-RU" sz="44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Значение Культуры безопасности</a:t>
            </a:r>
            <a:endParaRPr lang="ru-RU" sz="44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7094" y="1497821"/>
            <a:ext cx="10506974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	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754146" y="1968973"/>
            <a:ext cx="100985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	Культура </a:t>
            </a:r>
            <a:r>
              <a:rPr lang="ru-RU" sz="2400" dirty="0"/>
              <a:t>безопасности - одна из тех не всегда поддающихся пониманию вещей, как </a:t>
            </a:r>
            <a:r>
              <a:rPr lang="ru-RU" sz="2400" dirty="0" smtClean="0"/>
              <a:t>и управление </a:t>
            </a:r>
            <a:r>
              <a:rPr lang="ru-RU" sz="2400" dirty="0" smtClean="0"/>
              <a:t>безопасностью полётов. </a:t>
            </a:r>
            <a:r>
              <a:rPr lang="ru-RU" sz="2400" dirty="0"/>
              <a:t>Вы не можете </a:t>
            </a:r>
            <a:r>
              <a:rPr lang="ru-RU" sz="2400" dirty="0" smtClean="0"/>
              <a:t>её </a:t>
            </a:r>
            <a:r>
              <a:rPr lang="ru-RU" sz="2400" dirty="0"/>
              <a:t>увидеть или коснуться. Вы можете видеть только доказательства </a:t>
            </a:r>
            <a:r>
              <a:rPr lang="ru-RU" sz="2400" dirty="0" smtClean="0"/>
              <a:t>её </a:t>
            </a:r>
            <a:r>
              <a:rPr lang="ru-RU" sz="2400" dirty="0"/>
              <a:t>отсутствие </a:t>
            </a:r>
            <a:r>
              <a:rPr lang="ru-RU" sz="2400" dirty="0" smtClean="0"/>
              <a:t>или </a:t>
            </a:r>
            <a:r>
              <a:rPr lang="ru-RU" sz="2400" dirty="0"/>
              <a:t>существования. </a:t>
            </a:r>
          </a:p>
          <a:p>
            <a:pPr algn="just"/>
            <a:endParaRPr lang="ru-RU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968" y="3473870"/>
            <a:ext cx="4991100" cy="31776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95410" y="4379117"/>
            <a:ext cx="56080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Позитивная культура безопасности </a:t>
            </a:r>
            <a:r>
              <a:rPr lang="ru-RU" sz="2000" dirty="0" smtClean="0"/>
              <a:t>основана:</a:t>
            </a:r>
          </a:p>
          <a:p>
            <a:pPr marL="285750" indent="-285750">
              <a:buFontTx/>
              <a:buChar char="-"/>
            </a:pPr>
            <a:r>
              <a:rPr lang="ru-RU" sz="2000" dirty="0" smtClean="0"/>
              <a:t>Высокая степень доверия</a:t>
            </a:r>
          </a:p>
          <a:p>
            <a:pPr marL="285750" indent="-285750">
              <a:buFontTx/>
              <a:buChar char="-"/>
            </a:pPr>
            <a:r>
              <a:rPr lang="ru-RU" sz="2000" dirty="0" smtClean="0"/>
              <a:t>Уважение между персоналом и руководством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9139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l="9620" t="-452" b="452"/>
          <a:stretch/>
        </p:blipFill>
        <p:spPr>
          <a:xfrm>
            <a:off x="2361233" y="1185564"/>
            <a:ext cx="8727313" cy="485620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799102" y="211767"/>
            <a:ext cx="785157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Times New Roman" panose="02020603050405020304" pitchFamily="18" charset="0"/>
              </a:rPr>
              <a:t>Рамки </a:t>
            </a:r>
            <a:r>
              <a:rPr lang="ru-RU" sz="4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Times New Roman" panose="02020603050405020304" pitchFamily="18" charset="0"/>
              </a:rPr>
              <a:t>Культуры безопасности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3618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l="4074" r="12361"/>
          <a:stretch/>
        </p:blipFill>
        <p:spPr>
          <a:xfrm>
            <a:off x="3320867" y="2393336"/>
            <a:ext cx="5384804" cy="38677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85732" y="541385"/>
            <a:ext cx="10972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400" b="1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      Модель культуры безопасности </a:t>
            </a:r>
          </a:p>
          <a:p>
            <a:pPr algn="just"/>
            <a:endParaRPr lang="ru-RU" dirty="0" smtClean="0"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cs typeface="Times New Roman" panose="02020603050405020304" pitchFamily="18" charset="0"/>
              </a:rPr>
              <a:t>   Используемая   модель   «Культуры  </a:t>
            </a:r>
            <a:r>
              <a:rPr lang="ru-RU" dirty="0">
                <a:cs typeface="Times New Roman" panose="02020603050405020304" pitchFamily="18" charset="0"/>
              </a:rPr>
              <a:t>безопасности» </a:t>
            </a:r>
            <a:r>
              <a:rPr lang="ru-RU" dirty="0" smtClean="0">
                <a:cs typeface="Times New Roman" panose="02020603050405020304" pitchFamily="18" charset="0"/>
              </a:rPr>
              <a:t> Джеймса  </a:t>
            </a:r>
            <a:r>
              <a:rPr lang="ru-RU" dirty="0" err="1">
                <a:cs typeface="Times New Roman" panose="02020603050405020304" pitchFamily="18" charset="0"/>
              </a:rPr>
              <a:t>Ризона</a:t>
            </a:r>
            <a:r>
              <a:rPr lang="ru-RU" dirty="0">
                <a:cs typeface="Times New Roman" panose="02020603050405020304" pitchFamily="18" charset="0"/>
              </a:rPr>
              <a:t> </a:t>
            </a:r>
            <a:r>
              <a:rPr lang="ru-RU" dirty="0" smtClean="0">
                <a:cs typeface="Times New Roman" panose="02020603050405020304" pitchFamily="18" charset="0"/>
              </a:rPr>
              <a:t>  представляет  </a:t>
            </a:r>
            <a:r>
              <a:rPr lang="ru-RU" dirty="0">
                <a:cs typeface="Times New Roman" panose="02020603050405020304" pitchFamily="18" charset="0"/>
              </a:rPr>
              <a:t>собой       </a:t>
            </a:r>
          </a:p>
          <a:p>
            <a:pPr algn="just"/>
            <a:r>
              <a:rPr lang="ru-RU" dirty="0">
                <a:cs typeface="Times New Roman" panose="02020603050405020304" pitchFamily="18" charset="0"/>
              </a:rPr>
              <a:t>« </a:t>
            </a:r>
            <a:r>
              <a:rPr lang="ru-RU" dirty="0" smtClean="0">
                <a:cs typeface="Times New Roman" panose="02020603050405020304" pitchFamily="18" charset="0"/>
              </a:rPr>
              <a:t>Информационную культуру» </a:t>
            </a:r>
            <a:r>
              <a:rPr lang="ru-RU" dirty="0">
                <a:cs typeface="Times New Roman" panose="02020603050405020304" pitchFamily="18" charset="0"/>
              </a:rPr>
              <a:t>(</a:t>
            </a:r>
            <a:r>
              <a:rPr lang="en-US" dirty="0">
                <a:cs typeface="Times New Roman" panose="02020603050405020304" pitchFamily="18" charset="0"/>
              </a:rPr>
              <a:t>Informed Culture)</a:t>
            </a:r>
            <a:r>
              <a:rPr lang="ru-RU" dirty="0">
                <a:cs typeface="Times New Roman" panose="02020603050405020304" pitchFamily="18" charset="0"/>
              </a:rPr>
              <a:t>, состоящую из следующих </a:t>
            </a:r>
            <a:r>
              <a:rPr lang="ru-RU" dirty="0" err="1">
                <a:cs typeface="Times New Roman" panose="02020603050405020304" pitchFamily="18" charset="0"/>
              </a:rPr>
              <a:t>суб</a:t>
            </a:r>
            <a:r>
              <a:rPr lang="ru-RU" dirty="0">
                <a:cs typeface="Times New Roman" panose="02020603050405020304" pitchFamily="18" charset="0"/>
              </a:rPr>
              <a:t>-компонентов: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496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8402" y="520862"/>
            <a:ext cx="10018713" cy="1504708"/>
          </a:xfrm>
        </p:spPr>
        <p:txBody>
          <a:bodyPr>
            <a:noAutofit/>
          </a:bodyPr>
          <a:lstStyle/>
          <a:p>
            <a:pPr algn="l"/>
            <a:r>
              <a:rPr lang="ru-RU" sz="4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Информационная культура</a:t>
            </a:r>
            <a:br>
              <a:rPr lang="ru-RU" sz="4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</a:br>
            <a:r>
              <a:rPr lang="ru-RU" sz="4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(</a:t>
            </a:r>
            <a:r>
              <a:rPr lang="en-US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Informed Culture</a:t>
            </a:r>
            <a:r>
              <a:rPr lang="ru-RU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)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0" t="10119" r="10862" b="10722"/>
          <a:stretch/>
        </p:blipFill>
        <p:spPr>
          <a:xfrm>
            <a:off x="6726539" y="2025570"/>
            <a:ext cx="5465461" cy="378238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808402" y="1944548"/>
            <a:ext cx="101366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dirty="0" smtClean="0"/>
              <a:t> Осознание </a:t>
            </a:r>
            <a:r>
              <a:rPr lang="ru-RU" dirty="0"/>
              <a:t>безопасности;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dirty="0"/>
              <a:t> Обязательства руководства;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dirty="0"/>
              <a:t> Открытое общение;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dirty="0"/>
              <a:t> Доверительная среда;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dirty="0"/>
              <a:t> Вовлечение персонала всех уровней организации;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dirty="0"/>
              <a:t> Обучение </a:t>
            </a:r>
            <a:r>
              <a:rPr lang="ru-RU" dirty="0" smtClean="0"/>
              <a:t>в </a:t>
            </a:r>
            <a:r>
              <a:rPr lang="ru-RU" dirty="0"/>
              <a:t>организации;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dirty="0"/>
              <a:t> Эффективные процессы принятия решений;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dirty="0"/>
              <a:t> Отчетность, последующая деятельность, обратная связь и постоянное совершенствование.</a:t>
            </a:r>
          </a:p>
        </p:txBody>
      </p:sp>
    </p:spTree>
    <p:extLst>
      <p:ext uri="{BB962C8B-B14F-4D97-AF65-F5344CB8AC3E}">
        <p14:creationId xmlns:p14="http://schemas.microsoft.com/office/powerpoint/2010/main" val="63394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4157" y="552892"/>
            <a:ext cx="101822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n w="0"/>
                <a:solidFill>
                  <a:schemeClr val="accent1"/>
                </a:solidFill>
                <a:cs typeface="Times New Roman" panose="02020603050405020304" pitchFamily="18" charset="0"/>
              </a:rPr>
              <a:t>Культура предоставления информации </a:t>
            </a:r>
          </a:p>
          <a:p>
            <a:r>
              <a:rPr lang="ru-RU" sz="4400" b="1" dirty="0" smtClean="0">
                <a:ln w="0"/>
                <a:solidFill>
                  <a:schemeClr val="accent1"/>
                </a:solidFill>
                <a:cs typeface="Times New Roman" panose="02020603050405020304" pitchFamily="18" charset="0"/>
              </a:rPr>
              <a:t>                     (</a:t>
            </a:r>
            <a:r>
              <a:rPr lang="en-US" sz="4400" b="1" dirty="0" smtClean="0">
                <a:ln w="0"/>
                <a:solidFill>
                  <a:schemeClr val="accent1"/>
                </a:solidFill>
                <a:cs typeface="Times New Roman" panose="02020603050405020304" pitchFamily="18" charset="0"/>
              </a:rPr>
              <a:t>Reporting Culture)</a:t>
            </a:r>
            <a:endParaRPr lang="ru-RU" sz="4400" b="1" dirty="0">
              <a:ln w="0"/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72247" y="24023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921975" y="2200910"/>
            <a:ext cx="10123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5 факторов, оказывающих воздействие на предоставление информации: </a:t>
            </a:r>
            <a:endParaRPr lang="ru-RU" sz="24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3066" y="2662575"/>
            <a:ext cx="97295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 smtClean="0"/>
              <a:t>защита от </a:t>
            </a:r>
            <a:r>
              <a:rPr lang="ru-RU" b="1" dirty="0"/>
              <a:t>дисциплинарного воздействия;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/>
              <a:t>обеспечении конфиденциальности </a:t>
            </a:r>
            <a:r>
              <a:rPr lang="ru-RU" b="1" dirty="0" smtClean="0"/>
              <a:t>и обезличивание </a:t>
            </a:r>
            <a:r>
              <a:rPr lang="ru-RU" b="1" dirty="0"/>
              <a:t>источников информации;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b="1" dirty="0"/>
              <a:t>проведении анализа/расследования в отношении поступившей информации независимым структурным подразделением для обеспечения беспристрастности и непредвзятости; 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/>
              <a:t>обеспечение обратной связи с источником информации;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 smtClean="0"/>
              <a:t>обеспечение простого механизма предоставления </a:t>
            </a:r>
            <a:r>
              <a:rPr lang="ru-RU" b="1" dirty="0"/>
              <a:t>информации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2942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0927" y="546905"/>
            <a:ext cx="9732096" cy="737886"/>
          </a:xfrm>
        </p:spPr>
        <p:txBody>
          <a:bodyPr>
            <a:noAutofit/>
          </a:bodyPr>
          <a:lstStyle/>
          <a:p>
            <a:pPr algn="l"/>
            <a:r>
              <a:rPr lang="ru-RU" sz="4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Справедливая культура (</a:t>
            </a:r>
            <a:r>
              <a:rPr lang="en-US" sz="4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Just Culture)</a:t>
            </a:r>
            <a:endParaRPr lang="ru-RU" sz="4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71151" y="2793934"/>
            <a:ext cx="62651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JUST CULTURE</a:t>
            </a:r>
            <a:endParaRPr lang="ru-RU" sz="7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3251" y="1284791"/>
            <a:ext cx="2840914" cy="1787609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2771031" y="3859598"/>
            <a:ext cx="3240911" cy="9722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/>
              <a:t>укрепление доверия между руководством и персоналом </a:t>
            </a:r>
            <a:r>
              <a:rPr lang="ru-RU" dirty="0" smtClean="0"/>
              <a:t>Предприятия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02198" y="3859598"/>
            <a:ext cx="4870601" cy="9722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/>
              <a:t>создание условий по предоставлению информации (сообщений) по безопасности </a:t>
            </a:r>
            <a:r>
              <a:rPr lang="ru-RU" dirty="0" smtClean="0"/>
              <a:t>полётов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71031" y="4967594"/>
            <a:ext cx="2659014" cy="1684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/>
              <a:t>увеличение количества предоставляемой информации по безопасности </a:t>
            </a:r>
            <a:r>
              <a:rPr lang="ru-RU" dirty="0" smtClean="0"/>
              <a:t>полётов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55848" y="4916127"/>
            <a:ext cx="2028317" cy="17361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/>
              <a:t>определение области для устранения системных </a:t>
            </a:r>
            <a:r>
              <a:rPr lang="ru-RU" dirty="0" smtClean="0"/>
              <a:t>ошибок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709968" y="4916127"/>
            <a:ext cx="3262831" cy="17876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создание справедливых условий по определению приемлемости/неприемлемости поведения для каждого отдельного случая</a:t>
            </a:r>
          </a:p>
        </p:txBody>
      </p:sp>
    </p:spTree>
    <p:extLst>
      <p:ext uri="{BB962C8B-B14F-4D97-AF65-F5344CB8AC3E}">
        <p14:creationId xmlns:p14="http://schemas.microsoft.com/office/powerpoint/2010/main" val="135680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4076" y="544010"/>
            <a:ext cx="9708948" cy="740781"/>
          </a:xfrm>
        </p:spPr>
        <p:txBody>
          <a:bodyPr>
            <a:normAutofit fontScale="90000"/>
          </a:bodyPr>
          <a:lstStyle/>
          <a:p>
            <a:pPr algn="l"/>
            <a:r>
              <a:rPr lang="ru-RU" sz="4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Гибкая культура (</a:t>
            </a:r>
            <a:r>
              <a:rPr lang="en-US" sz="4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Flexible Culture)</a:t>
            </a:r>
            <a:endParaRPr lang="ru-RU" sz="4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3134" y="1284791"/>
            <a:ext cx="10093124" cy="2897529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/>
              <a:t>            </a:t>
            </a:r>
            <a:r>
              <a:rPr lang="ru-RU" sz="2400" dirty="0" smtClean="0"/>
              <a:t>Культура</a:t>
            </a:r>
            <a:r>
              <a:rPr lang="ru-RU" sz="2400" dirty="0"/>
              <a:t>, в которой организация может </a:t>
            </a:r>
            <a:r>
              <a:rPr lang="ru-RU" sz="2400" dirty="0" smtClean="0"/>
              <a:t>вносить изменения в рабочий процесс (эксплуатационные процессы) </a:t>
            </a:r>
            <a:r>
              <a:rPr lang="ru-RU" sz="2400" dirty="0"/>
              <a:t>в условиях </a:t>
            </a:r>
            <a:r>
              <a:rPr lang="ru-RU" sz="2400" dirty="0" smtClean="0"/>
              <a:t>высокого уровня операционной деятельности </a:t>
            </a:r>
            <a:r>
              <a:rPr lang="ru-RU" sz="2400" dirty="0"/>
              <a:t>или определенных видов </a:t>
            </a:r>
            <a:r>
              <a:rPr lang="ru-RU" sz="2400" dirty="0" smtClean="0"/>
              <a:t>опасности для минимизации риска возникновения негативных последствий посредством отклонения от стандартных процедур, применение которых привело бы к неприемлемым последствиям.</a:t>
            </a:r>
            <a:endParaRPr lang="en-US" sz="2400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550" y="3304320"/>
            <a:ext cx="4710214" cy="3422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9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627</TotalTime>
  <Words>936</Words>
  <Application>Microsoft Office PowerPoint</Application>
  <PresentationFormat>Широкоэкранный</PresentationFormat>
  <Paragraphs>117</Paragraphs>
  <Slides>12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Corbel</vt:lpstr>
      <vt:lpstr>Segoe UI Light</vt:lpstr>
      <vt:lpstr>Times New Roman</vt:lpstr>
      <vt:lpstr>Wingdings</vt:lpstr>
      <vt:lpstr>Параллакс</vt:lpstr>
      <vt:lpstr>Презентация PowerPoint</vt:lpstr>
      <vt:lpstr>Презентация PowerPoint</vt:lpstr>
      <vt:lpstr>Значение Культуры безопасности</vt:lpstr>
      <vt:lpstr>Презентация PowerPoint</vt:lpstr>
      <vt:lpstr>Презентация PowerPoint</vt:lpstr>
      <vt:lpstr>Информационная культура (Informed Culture) </vt:lpstr>
      <vt:lpstr>Презентация PowerPoint</vt:lpstr>
      <vt:lpstr>Справедливая культура (Just Culture)</vt:lpstr>
      <vt:lpstr>Гибкая культура (Flexible Culture)</vt:lpstr>
      <vt:lpstr>«Культура обучения» (Learning Culture)</vt:lpstr>
      <vt:lpstr>Оценка Культуры безопасности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Культура безопасности</dc:title>
  <dc:creator>Вислапу Виктор Станиславович</dc:creator>
  <cp:lastModifiedBy>Вислапу Виктор Станиславович</cp:lastModifiedBy>
  <cp:revision>69</cp:revision>
  <dcterms:created xsi:type="dcterms:W3CDTF">2018-02-27T10:23:23Z</dcterms:created>
  <dcterms:modified xsi:type="dcterms:W3CDTF">2018-03-20T04:04:02Z</dcterms:modified>
</cp:coreProperties>
</file>